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4/9/2013</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4/9/2013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4/9/2013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4/9/2013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4/9/2013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4/9/2013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4/9/2013</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4/9/2013</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4/9/2013</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4/9/2013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4/9/2013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4/9/2013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41649"/>
            <a:ext cx="7772400" cy="2675383"/>
          </a:xfrm>
        </p:spPr>
        <p:txBody>
          <a:bodyPr/>
          <a:lstStyle/>
          <a:p>
            <a:r>
              <a:rPr lang="en-US" sz="5400" dirty="0" smtClean="0"/>
              <a:t>The Global Leadership Forum for Construction </a:t>
            </a:r>
            <a:r>
              <a:rPr lang="en-US" sz="5400" dirty="0" smtClean="0"/>
              <a:t>Engineering and Management </a:t>
            </a:r>
            <a:r>
              <a:rPr lang="en-US" sz="5400" dirty="0" smtClean="0"/>
              <a:t>Programs</a:t>
            </a:r>
            <a:endParaRPr lang="en-GB" sz="5400" dirty="0"/>
          </a:p>
        </p:txBody>
      </p:sp>
      <p:sp>
        <p:nvSpPr>
          <p:cNvPr id="3" name="Subtitle 2"/>
          <p:cNvSpPr>
            <a:spLocks noGrp="1"/>
          </p:cNvSpPr>
          <p:nvPr>
            <p:ph type="subTitle" idx="1"/>
          </p:nvPr>
        </p:nvSpPr>
        <p:spPr>
          <a:xfrm>
            <a:off x="1371600" y="3937992"/>
            <a:ext cx="6400800" cy="1219200"/>
          </a:xfrm>
        </p:spPr>
        <p:txBody>
          <a:bodyPr/>
          <a:lstStyle/>
          <a:p>
            <a:r>
              <a:rPr lang="en-US" dirty="0" smtClean="0">
                <a:solidFill>
                  <a:schemeClr val="tx1"/>
                </a:solidFill>
                <a:effectLst>
                  <a:outerShdw blurRad="38100" dist="38100" dir="2700000" algn="tl">
                    <a:srgbClr val="000000">
                      <a:alpha val="43137"/>
                    </a:srgbClr>
                  </a:outerShdw>
                </a:effectLst>
              </a:rPr>
              <a:t>11th – 12</a:t>
            </a:r>
            <a:r>
              <a:rPr lang="en-US" baseline="30000" dirty="0" smtClean="0">
                <a:solidFill>
                  <a:schemeClr val="tx1"/>
                </a:solidFill>
                <a:effectLst>
                  <a:outerShdw blurRad="38100" dist="38100" dir="2700000" algn="tl">
                    <a:srgbClr val="000000">
                      <a:alpha val="43137"/>
                    </a:srgbClr>
                  </a:outerShdw>
                </a:effectLst>
              </a:rPr>
              <a:t>th</a:t>
            </a:r>
            <a:r>
              <a:rPr lang="en-US" dirty="0" smtClean="0">
                <a:solidFill>
                  <a:schemeClr val="tx1"/>
                </a:solidFill>
                <a:effectLst>
                  <a:outerShdw blurRad="38100" dist="38100" dir="2700000" algn="tl">
                    <a:srgbClr val="000000">
                      <a:alpha val="43137"/>
                    </a:srgbClr>
                  </a:outerShdw>
                </a:effectLst>
              </a:rPr>
              <a:t> May 2013</a:t>
            </a:r>
          </a:p>
          <a:p>
            <a:r>
              <a:rPr lang="en-US" dirty="0" smtClean="0">
                <a:solidFill>
                  <a:schemeClr val="tx1"/>
                </a:solidFill>
                <a:effectLst>
                  <a:outerShdw blurRad="38100" dist="38100" dir="2700000" algn="tl">
                    <a:srgbClr val="000000">
                      <a:alpha val="43137"/>
                    </a:srgbClr>
                  </a:outerShdw>
                </a:effectLst>
              </a:rPr>
              <a:t>The Hong Kong Polytechnic University</a:t>
            </a:r>
            <a:endParaRPr lang="en-GB" dirty="0">
              <a:solidFill>
                <a:schemeClr val="tx1"/>
              </a:solidFill>
              <a:effectLst>
                <a:outerShdw blurRad="38100" dist="38100" dir="2700000" algn="tl">
                  <a:srgbClr val="000000">
                    <a:alpha val="43137"/>
                  </a:srgbClr>
                </a:outerShdw>
              </a:effectLst>
            </a:endParaRPr>
          </a:p>
        </p:txBody>
      </p:sp>
      <p:grpSp>
        <p:nvGrpSpPr>
          <p:cNvPr id="10" name="Group 9"/>
          <p:cNvGrpSpPr/>
          <p:nvPr/>
        </p:nvGrpSpPr>
        <p:grpSpPr>
          <a:xfrm>
            <a:off x="3475990" y="5861377"/>
            <a:ext cx="3183649" cy="807983"/>
            <a:chOff x="2779066" y="5243513"/>
            <a:chExt cx="6364935" cy="1615226"/>
          </a:xfrm>
        </p:grpSpPr>
        <p:pic>
          <p:nvPicPr>
            <p:cNvPr id="11" name="Picture 3" descr="http://rebar.ecn.purdue.edu/glf/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066" y="5243513"/>
              <a:ext cx="1381143"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2" name="Picture 5" descr="http://www.lsgi.polyu.edu.hk/staff/Bo.Wu/polyu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1467" y="5244989"/>
              <a:ext cx="4992534" cy="161375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69116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36712"/>
          </a:xfrm>
        </p:spPr>
        <p:txBody>
          <a:bodyPr/>
          <a:lstStyle/>
          <a:p>
            <a:pPr algn="l"/>
            <a:r>
              <a:rPr lang="en-US" sz="4400" dirty="0" smtClean="0"/>
              <a:t>Theme</a:t>
            </a:r>
            <a:endParaRPr lang="en-GB" sz="4400" dirty="0"/>
          </a:p>
        </p:txBody>
      </p:sp>
      <p:sp>
        <p:nvSpPr>
          <p:cNvPr id="3" name="Subtitle 2"/>
          <p:cNvSpPr>
            <a:spLocks noGrp="1"/>
          </p:cNvSpPr>
          <p:nvPr>
            <p:ph idx="1"/>
          </p:nvPr>
        </p:nvSpPr>
        <p:spPr>
          <a:xfrm>
            <a:off x="457200" y="1268760"/>
            <a:ext cx="8229600" cy="637531"/>
          </a:xfrm>
        </p:spPr>
        <p:txBody>
          <a:bodyPr/>
          <a:lstStyle/>
          <a:p>
            <a:pPr marL="0" indent="0">
              <a:buNone/>
            </a:pPr>
            <a:r>
              <a:rPr lang="en-US" dirty="0" smtClean="0">
                <a:solidFill>
                  <a:schemeClr val="tx1"/>
                </a:solidFill>
              </a:rPr>
              <a:t>Setting research agenda for the CEM community</a:t>
            </a:r>
          </a:p>
        </p:txBody>
      </p:sp>
      <p:grpSp>
        <p:nvGrpSpPr>
          <p:cNvPr id="7" name="Group 6"/>
          <p:cNvGrpSpPr/>
          <p:nvPr/>
        </p:nvGrpSpPr>
        <p:grpSpPr>
          <a:xfrm>
            <a:off x="3475990" y="5861377"/>
            <a:ext cx="3183649" cy="807983"/>
            <a:chOff x="2779066" y="5243513"/>
            <a:chExt cx="6364935" cy="1615226"/>
          </a:xfrm>
        </p:grpSpPr>
        <p:pic>
          <p:nvPicPr>
            <p:cNvPr id="8" name="Picture 3" descr="http://rebar.ecn.purdue.edu/glf/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066" y="5243513"/>
              <a:ext cx="1381143"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 name="Picture 5" descr="http://www.lsgi.polyu.edu.hk/staff/Bo.Wu/polyu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1467" y="5244989"/>
              <a:ext cx="4992534" cy="1613750"/>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Title 1"/>
          <p:cNvSpPr txBox="1">
            <a:spLocks/>
          </p:cNvSpPr>
          <p:nvPr/>
        </p:nvSpPr>
        <p:spPr>
          <a:xfrm>
            <a:off x="467544" y="1872208"/>
            <a:ext cx="8229600" cy="836712"/>
          </a:xfrm>
          <a:prstGeom prst="rect">
            <a:avLst/>
          </a:prstGeom>
        </p:spPr>
        <p:txBody>
          <a:bodyPr vert="horz" lIns="91440" tIns="45720" rIns="91440" bIns="45720" rtlCol="0" anchor="b">
            <a:noAutofit/>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algn="l"/>
            <a:r>
              <a:rPr lang="en-US" sz="4400" dirty="0" smtClean="0"/>
              <a:t>Rationale</a:t>
            </a:r>
            <a:endParaRPr lang="en-GB" sz="4400" dirty="0"/>
          </a:p>
        </p:txBody>
      </p:sp>
      <p:sp>
        <p:nvSpPr>
          <p:cNvPr id="11" name="Subtitle 2"/>
          <p:cNvSpPr txBox="1">
            <a:spLocks/>
          </p:cNvSpPr>
          <p:nvPr/>
        </p:nvSpPr>
        <p:spPr>
          <a:xfrm>
            <a:off x="467544" y="2647453"/>
            <a:ext cx="8229600" cy="24377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dirty="0" smtClean="0">
                <a:solidFill>
                  <a:schemeClr val="tx1"/>
                </a:solidFill>
              </a:rPr>
              <a:t>In the previous two forums, we have looked into the teaching programs in each member’s institution and we have reviewed the current research activities and funding situation. This theme will focus our attention on the future “grand challenge” research topics faced by the CEM community as a whole</a:t>
            </a:r>
          </a:p>
          <a:p>
            <a:pPr marL="0" indent="0">
              <a:buFont typeface="Arial" pitchFamily="34" charset="0"/>
              <a:buNone/>
            </a:pPr>
            <a:endParaRPr lang="en-US" dirty="0" smtClean="0">
              <a:solidFill>
                <a:schemeClr val="tx1"/>
              </a:solidFill>
            </a:endParaRPr>
          </a:p>
        </p:txBody>
      </p:sp>
    </p:spTree>
    <p:extLst>
      <p:ext uri="{BB962C8B-B14F-4D97-AF65-F5344CB8AC3E}">
        <p14:creationId xmlns:p14="http://schemas.microsoft.com/office/powerpoint/2010/main" val="4191045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36712"/>
          </a:xfrm>
        </p:spPr>
        <p:txBody>
          <a:bodyPr/>
          <a:lstStyle/>
          <a:p>
            <a:pPr algn="l"/>
            <a:r>
              <a:rPr lang="en-US" sz="4400" dirty="0" smtClean="0"/>
              <a:t>Group 1</a:t>
            </a:r>
            <a:endParaRPr lang="en-GB" sz="4400" dirty="0"/>
          </a:p>
        </p:txBody>
      </p:sp>
      <p:sp>
        <p:nvSpPr>
          <p:cNvPr id="3" name="Subtitle 2"/>
          <p:cNvSpPr>
            <a:spLocks noGrp="1"/>
          </p:cNvSpPr>
          <p:nvPr>
            <p:ph idx="1"/>
          </p:nvPr>
        </p:nvSpPr>
        <p:spPr>
          <a:xfrm>
            <a:off x="457200" y="1268760"/>
            <a:ext cx="8229600" cy="1584176"/>
          </a:xfrm>
        </p:spPr>
        <p:txBody>
          <a:bodyPr>
            <a:normAutofit/>
          </a:bodyPr>
          <a:lstStyle/>
          <a:p>
            <a:pPr marL="0" indent="0">
              <a:buNone/>
            </a:pPr>
            <a:r>
              <a:rPr lang="en-US" dirty="0" smtClean="0">
                <a:solidFill>
                  <a:schemeClr val="tx1"/>
                </a:solidFill>
              </a:rPr>
              <a:t>What are the long-term fundamental/scientific research questions to be answered by the CEM community?</a:t>
            </a:r>
            <a:endParaRPr lang="en-GB" altLang="zh-CN" dirty="0">
              <a:solidFill>
                <a:schemeClr val="tx1"/>
              </a:solidFill>
              <a:latin typeface="Goudy Old Style" pitchFamily="18" charset="0"/>
              <a:ea typeface="宋体" pitchFamily="2" charset="-122"/>
            </a:endParaRPr>
          </a:p>
          <a:p>
            <a:pPr marL="0" indent="0">
              <a:buNone/>
            </a:pPr>
            <a:endParaRPr lang="en-US" dirty="0" smtClean="0">
              <a:solidFill>
                <a:schemeClr val="tx1"/>
              </a:solidFill>
            </a:endParaRPr>
          </a:p>
        </p:txBody>
      </p:sp>
      <p:grpSp>
        <p:nvGrpSpPr>
          <p:cNvPr id="7" name="Group 6"/>
          <p:cNvGrpSpPr/>
          <p:nvPr/>
        </p:nvGrpSpPr>
        <p:grpSpPr>
          <a:xfrm>
            <a:off x="3475990" y="5861377"/>
            <a:ext cx="3183649" cy="807983"/>
            <a:chOff x="2779066" y="5243513"/>
            <a:chExt cx="6364935" cy="1615226"/>
          </a:xfrm>
        </p:grpSpPr>
        <p:pic>
          <p:nvPicPr>
            <p:cNvPr id="8" name="Picture 3" descr="http://rebar.ecn.purdue.edu/glf/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066" y="5243513"/>
              <a:ext cx="1381143"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 name="Picture 5" descr="http://www.lsgi.polyu.edu.hk/staff/Bo.Wu/polyu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1467" y="5244989"/>
              <a:ext cx="4992534" cy="1613750"/>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Subtitle 2"/>
          <p:cNvSpPr txBox="1">
            <a:spLocks/>
          </p:cNvSpPr>
          <p:nvPr/>
        </p:nvSpPr>
        <p:spPr>
          <a:xfrm>
            <a:off x="467544" y="2647453"/>
            <a:ext cx="8229600" cy="24377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Font typeface="Wingdings" pitchFamily="2" charset="2"/>
              <a:buChar char="§"/>
            </a:pPr>
            <a:r>
              <a:rPr lang="en-US" i="1" dirty="0" smtClean="0">
                <a:solidFill>
                  <a:srgbClr val="FF0000"/>
                </a:solidFill>
              </a:rPr>
              <a:t>Please provides your answers/suggestions</a:t>
            </a:r>
          </a:p>
          <a:p>
            <a:pPr>
              <a:buFont typeface="Wingdings" pitchFamily="2" charset="2"/>
              <a:buChar char="§"/>
            </a:pPr>
            <a:endParaRPr lang="en-US" i="1" dirty="0" smtClean="0">
              <a:solidFill>
                <a:srgbClr val="FF0000"/>
              </a:solidFill>
            </a:endParaRPr>
          </a:p>
        </p:txBody>
      </p:sp>
    </p:spTree>
    <p:extLst>
      <p:ext uri="{BB962C8B-B14F-4D97-AF65-F5344CB8AC3E}">
        <p14:creationId xmlns:p14="http://schemas.microsoft.com/office/powerpoint/2010/main" val="35428930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36712"/>
          </a:xfrm>
        </p:spPr>
        <p:txBody>
          <a:bodyPr/>
          <a:lstStyle/>
          <a:p>
            <a:pPr algn="l"/>
            <a:r>
              <a:rPr lang="en-US" sz="4400" dirty="0" smtClean="0"/>
              <a:t>Group 2</a:t>
            </a:r>
            <a:endParaRPr lang="en-GB" sz="4400" dirty="0"/>
          </a:p>
        </p:txBody>
      </p:sp>
      <p:sp>
        <p:nvSpPr>
          <p:cNvPr id="3" name="Subtitle 2"/>
          <p:cNvSpPr>
            <a:spLocks noGrp="1"/>
          </p:cNvSpPr>
          <p:nvPr>
            <p:ph idx="1"/>
          </p:nvPr>
        </p:nvSpPr>
        <p:spPr>
          <a:xfrm>
            <a:off x="457200" y="1268760"/>
            <a:ext cx="8229600" cy="1584176"/>
          </a:xfrm>
        </p:spPr>
        <p:txBody>
          <a:bodyPr>
            <a:normAutofit/>
          </a:bodyPr>
          <a:lstStyle/>
          <a:p>
            <a:pPr marL="0" indent="0">
              <a:buNone/>
            </a:pPr>
            <a:r>
              <a:rPr lang="en-US" dirty="0" smtClean="0">
                <a:solidFill>
                  <a:schemeClr val="tx1"/>
                </a:solidFill>
              </a:rPr>
              <a:t>What specific research issues/theme/problems/topics should be addresses by the CEM community in the next decade? </a:t>
            </a:r>
            <a:endParaRPr lang="en-GB" altLang="zh-CN" dirty="0">
              <a:solidFill>
                <a:schemeClr val="tx1"/>
              </a:solidFill>
              <a:latin typeface="Goudy Old Style" pitchFamily="18" charset="0"/>
              <a:ea typeface="宋体" pitchFamily="2" charset="-122"/>
            </a:endParaRPr>
          </a:p>
          <a:p>
            <a:pPr marL="0" indent="0">
              <a:buNone/>
            </a:pPr>
            <a:endParaRPr lang="en-US" dirty="0" smtClean="0">
              <a:solidFill>
                <a:schemeClr val="tx1"/>
              </a:solidFill>
            </a:endParaRPr>
          </a:p>
        </p:txBody>
      </p:sp>
      <p:grpSp>
        <p:nvGrpSpPr>
          <p:cNvPr id="7" name="Group 6"/>
          <p:cNvGrpSpPr/>
          <p:nvPr/>
        </p:nvGrpSpPr>
        <p:grpSpPr>
          <a:xfrm>
            <a:off x="3475990" y="5861377"/>
            <a:ext cx="3183649" cy="807983"/>
            <a:chOff x="2779066" y="5243513"/>
            <a:chExt cx="6364935" cy="1615226"/>
          </a:xfrm>
        </p:grpSpPr>
        <p:pic>
          <p:nvPicPr>
            <p:cNvPr id="8" name="Picture 3" descr="http://rebar.ecn.purdue.edu/glf/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066" y="5243513"/>
              <a:ext cx="1381143"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 name="Picture 5" descr="http://www.lsgi.polyu.edu.hk/staff/Bo.Wu/polyu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1467" y="5244989"/>
              <a:ext cx="4992534" cy="1613750"/>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Subtitle 2"/>
          <p:cNvSpPr txBox="1">
            <a:spLocks/>
          </p:cNvSpPr>
          <p:nvPr/>
        </p:nvSpPr>
        <p:spPr>
          <a:xfrm>
            <a:off x="467544" y="2647453"/>
            <a:ext cx="8229600" cy="24377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Font typeface="Wingdings" pitchFamily="2" charset="2"/>
              <a:buChar char="§"/>
            </a:pPr>
            <a:r>
              <a:rPr lang="en-US" i="1" dirty="0" smtClean="0">
                <a:solidFill>
                  <a:srgbClr val="FF0000"/>
                </a:solidFill>
              </a:rPr>
              <a:t>Please provides your answers/suggestions</a:t>
            </a:r>
            <a:endParaRPr lang="en-US" i="1" dirty="0">
              <a:solidFill>
                <a:srgbClr val="FF0000"/>
              </a:solidFill>
            </a:endParaRPr>
          </a:p>
          <a:p>
            <a:pPr>
              <a:buFont typeface="Wingdings" pitchFamily="2" charset="2"/>
              <a:buChar char="§"/>
            </a:pPr>
            <a:endParaRPr lang="en-US" i="1" dirty="0" smtClean="0">
              <a:solidFill>
                <a:srgbClr val="FF0000"/>
              </a:solidFill>
            </a:endParaRPr>
          </a:p>
        </p:txBody>
      </p:sp>
    </p:spTree>
    <p:extLst>
      <p:ext uri="{BB962C8B-B14F-4D97-AF65-F5344CB8AC3E}">
        <p14:creationId xmlns:p14="http://schemas.microsoft.com/office/powerpoint/2010/main" val="3699069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836712"/>
          </a:xfrm>
        </p:spPr>
        <p:txBody>
          <a:bodyPr/>
          <a:lstStyle/>
          <a:p>
            <a:pPr algn="l"/>
            <a:r>
              <a:rPr lang="en-US" sz="4400" dirty="0" smtClean="0"/>
              <a:t>Group 3</a:t>
            </a:r>
            <a:endParaRPr lang="en-GB" sz="4400" dirty="0"/>
          </a:p>
        </p:txBody>
      </p:sp>
      <p:sp>
        <p:nvSpPr>
          <p:cNvPr id="3" name="Subtitle 2"/>
          <p:cNvSpPr>
            <a:spLocks noGrp="1"/>
          </p:cNvSpPr>
          <p:nvPr>
            <p:ph idx="1"/>
          </p:nvPr>
        </p:nvSpPr>
        <p:spPr>
          <a:xfrm>
            <a:off x="457200" y="1268760"/>
            <a:ext cx="8229600" cy="1584176"/>
          </a:xfrm>
        </p:spPr>
        <p:txBody>
          <a:bodyPr>
            <a:normAutofit/>
          </a:bodyPr>
          <a:lstStyle/>
          <a:p>
            <a:pPr marL="0" indent="0">
              <a:buNone/>
            </a:pPr>
            <a:r>
              <a:rPr lang="en-US" dirty="0" smtClean="0">
                <a:solidFill>
                  <a:schemeClr val="tx1"/>
                </a:solidFill>
              </a:rPr>
              <a:t>How should we encourage and support multi-disciplinary research collaborations to address key issues faced by our CEM community? </a:t>
            </a:r>
            <a:endParaRPr lang="en-GB" altLang="zh-CN" dirty="0">
              <a:solidFill>
                <a:schemeClr val="tx1"/>
              </a:solidFill>
              <a:latin typeface="Goudy Old Style" pitchFamily="18" charset="0"/>
              <a:ea typeface="宋体" pitchFamily="2" charset="-122"/>
            </a:endParaRPr>
          </a:p>
        </p:txBody>
      </p:sp>
      <p:grpSp>
        <p:nvGrpSpPr>
          <p:cNvPr id="7" name="Group 6"/>
          <p:cNvGrpSpPr/>
          <p:nvPr/>
        </p:nvGrpSpPr>
        <p:grpSpPr>
          <a:xfrm>
            <a:off x="3475990" y="5861377"/>
            <a:ext cx="3183649" cy="807983"/>
            <a:chOff x="2779066" y="5243513"/>
            <a:chExt cx="6364935" cy="1615226"/>
          </a:xfrm>
        </p:grpSpPr>
        <p:pic>
          <p:nvPicPr>
            <p:cNvPr id="8" name="Picture 3" descr="http://rebar.ecn.purdue.edu/glf/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9066" y="5243513"/>
              <a:ext cx="1381143" cy="161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9" name="Picture 5" descr="http://www.lsgi.polyu.edu.hk/staff/Bo.Wu/polyu_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51467" y="5244989"/>
              <a:ext cx="4992534" cy="1613750"/>
            </a:xfrm>
            <a:prstGeom prst="rect">
              <a:avLst/>
            </a:prstGeom>
            <a:noFill/>
            <a:extLst>
              <a:ext uri="{909E8E84-426E-40DD-AFC4-6F175D3DCCD1}">
                <a14:hiddenFill xmlns:a14="http://schemas.microsoft.com/office/drawing/2010/main">
                  <a:solidFill>
                    <a:srgbClr val="FFFFFF"/>
                  </a:solidFill>
                </a14:hiddenFill>
              </a:ext>
            </a:extLst>
          </p:spPr>
        </p:pic>
      </p:grpSp>
      <p:sp>
        <p:nvSpPr>
          <p:cNvPr id="11" name="Subtitle 2"/>
          <p:cNvSpPr txBox="1">
            <a:spLocks/>
          </p:cNvSpPr>
          <p:nvPr/>
        </p:nvSpPr>
        <p:spPr>
          <a:xfrm>
            <a:off x="467544" y="2647453"/>
            <a:ext cx="8229600" cy="243773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a:buFont typeface="Wingdings" pitchFamily="2" charset="2"/>
              <a:buChar char="§"/>
            </a:pPr>
            <a:r>
              <a:rPr lang="en-US" i="1" dirty="0">
                <a:solidFill>
                  <a:srgbClr val="FF0000"/>
                </a:solidFill>
              </a:rPr>
              <a:t>Please provides your answers/suggestions</a:t>
            </a:r>
          </a:p>
          <a:p>
            <a:pPr marL="0" indent="0">
              <a:buNone/>
            </a:pPr>
            <a:endParaRPr lang="en-US" i="1" dirty="0" smtClean="0">
              <a:solidFill>
                <a:srgbClr val="FF0000"/>
              </a:solidFill>
            </a:endParaRPr>
          </a:p>
        </p:txBody>
      </p:sp>
    </p:spTree>
    <p:extLst>
      <p:ext uri="{BB962C8B-B14F-4D97-AF65-F5344CB8AC3E}">
        <p14:creationId xmlns:p14="http://schemas.microsoft.com/office/powerpoint/2010/main" val="36949585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25</TotalTime>
  <Words>149</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Executive</vt:lpstr>
      <vt:lpstr>The Global Leadership Forum for Construction Engineering and Management Programs</vt:lpstr>
      <vt:lpstr>Theme</vt:lpstr>
      <vt:lpstr>Group 1</vt:lpstr>
      <vt:lpstr>Group 2</vt:lpstr>
      <vt:lpstr>Group 3</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Global Leadership Forum for Construction Management Programs</dc:title>
  <dc:creator>Zuhailee</dc:creator>
  <cp:lastModifiedBy>Zuhailee</cp:lastModifiedBy>
  <cp:revision>5</cp:revision>
  <dcterms:created xsi:type="dcterms:W3CDTF">2013-04-09T07:00:13Z</dcterms:created>
  <dcterms:modified xsi:type="dcterms:W3CDTF">2013-04-09T09:54:39Z</dcterms:modified>
</cp:coreProperties>
</file>